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3" r:id="rId17"/>
    <p:sldId id="271" r:id="rId18"/>
    <p:sldId id="274" r:id="rId19"/>
    <p:sldId id="26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>
        <p:scale>
          <a:sx n="125" d="100"/>
          <a:sy n="125" d="100"/>
        </p:scale>
        <p:origin x="67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.emb-japan.go.jp/feature/kanji.html" TargetMode="External"/><Relationship Id="rId7" Type="http://schemas.openxmlformats.org/officeDocument/2006/relationships/hyperlink" Target="https://www.dropbox.com/s/lwrf4vxzp6lj76r/ikai-swf-ws2021-22-proceedings.pdf?dl=1" TargetMode="External"/><Relationship Id="rId2" Type="http://schemas.openxmlformats.org/officeDocument/2006/relationships/hyperlink" Target="https://www.state.gov/foreignlanguage-trainin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s231n.stanford.edu/reports/2016/pdfs/262_Report.pdf" TargetMode="External"/><Relationship Id="rId5" Type="http://schemas.openxmlformats.org/officeDocument/2006/relationships/hyperlink" Target="https://de.wikipedia.org/wiki/Katakana" TargetMode="External"/><Relationship Id="rId4" Type="http://schemas.openxmlformats.org/officeDocument/2006/relationships/hyperlink" Target="https://de.wikipedia.org/wiki/Hiragan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Hiragan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17A046-37BA-48D8-AAA5-ABAD37D8A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534018"/>
            <a:ext cx="7766936" cy="1646302"/>
          </a:xfrm>
        </p:spPr>
        <p:txBody>
          <a:bodyPr/>
          <a:lstStyle/>
          <a:p>
            <a:pPr algn="l"/>
            <a:r>
              <a:rPr lang="de-DE" sz="4000" dirty="0"/>
              <a:t>Erkennung japanischer Schriftzeichen</a:t>
            </a:r>
            <a:br>
              <a:rPr lang="de-DE" sz="4000" dirty="0"/>
            </a:br>
            <a:r>
              <a:rPr lang="de-DE" sz="4000" dirty="0"/>
              <a:t>mittels Maschinellen Lernens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7BBE41E-644A-49C9-9B8F-D1D073CE8E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196649"/>
            <a:ext cx="7766936" cy="1096899"/>
          </a:xfrm>
        </p:spPr>
        <p:txBody>
          <a:bodyPr/>
          <a:lstStyle/>
          <a:p>
            <a:pPr algn="l"/>
            <a:r>
              <a:rPr lang="de-DE" dirty="0"/>
              <a:t>Sebastian Schmidt</a:t>
            </a:r>
          </a:p>
        </p:txBody>
      </p:sp>
    </p:spTree>
    <p:extLst>
      <p:ext uri="{BB962C8B-B14F-4D97-AF65-F5344CB8AC3E}">
        <p14:creationId xmlns:p14="http://schemas.microsoft.com/office/powerpoint/2010/main" val="4047527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Datengrundlage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F07C3B-7A16-4EFC-B6FA-86A72AC3A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8223"/>
            <a:ext cx="8596668" cy="3880773"/>
          </a:xfrm>
        </p:spPr>
        <p:txBody>
          <a:bodyPr>
            <a:normAutofit fontScale="92500"/>
          </a:bodyPr>
          <a:lstStyle/>
          <a:p>
            <a:r>
              <a:rPr lang="de-DE" sz="2400" dirty="0"/>
              <a:t>Zwei Trainingsdatensätze auf Basis der ETL Character Database</a:t>
            </a:r>
          </a:p>
          <a:p>
            <a:r>
              <a:rPr lang="de-DE" sz="2400" dirty="0"/>
              <a:t>Datensatz 1:</a:t>
            </a:r>
          </a:p>
          <a:p>
            <a:pPr lvl="1"/>
            <a:r>
              <a:rPr lang="de-DE" sz="2000" dirty="0"/>
              <a:t>Angelehnt an Tsais Paper</a:t>
            </a:r>
          </a:p>
          <a:p>
            <a:pPr lvl="1"/>
            <a:r>
              <a:rPr lang="de-DE" sz="2000" dirty="0"/>
              <a:t>1004 Klassen (Schriftzeichen)</a:t>
            </a:r>
          </a:p>
          <a:p>
            <a:pPr lvl="1"/>
            <a:r>
              <a:rPr lang="de-DE" sz="2000" dirty="0"/>
              <a:t>ca. 225.000 Datenpunkte</a:t>
            </a:r>
          </a:p>
          <a:p>
            <a:r>
              <a:rPr lang="de-DE" sz="2400" dirty="0"/>
              <a:t>Datensatz 2:</a:t>
            </a:r>
          </a:p>
          <a:p>
            <a:pPr lvl="1"/>
            <a:r>
              <a:rPr lang="de-DE" sz="2000" dirty="0"/>
              <a:t>Erweiterung des Tsai Datensatz</a:t>
            </a:r>
          </a:p>
          <a:p>
            <a:pPr lvl="1"/>
            <a:r>
              <a:rPr lang="de-DE" sz="2000" dirty="0"/>
              <a:t>3191 Klassen (Schriftzeichen)</a:t>
            </a:r>
          </a:p>
          <a:p>
            <a:pPr lvl="1"/>
            <a:r>
              <a:rPr lang="de-DE" sz="2000" dirty="0"/>
              <a:t>ca. 1,2 Millionen Datenpunkte</a:t>
            </a:r>
          </a:p>
        </p:txBody>
      </p:sp>
    </p:spTree>
    <p:extLst>
      <p:ext uri="{BB962C8B-B14F-4D97-AF65-F5344CB8AC3E}">
        <p14:creationId xmlns:p14="http://schemas.microsoft.com/office/powerpoint/2010/main" val="1999799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Eingesetzte Modelle und Ergebnisse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F07C3B-7A16-4EFC-B6FA-86A72AC3A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8223"/>
            <a:ext cx="8596668" cy="3880773"/>
          </a:xfrm>
        </p:spPr>
        <p:txBody>
          <a:bodyPr/>
          <a:lstStyle/>
          <a:p>
            <a:r>
              <a:rPr lang="de-DE" sz="2400" dirty="0"/>
              <a:t>Nur beste Auswahl der Ergebnisse dargestellt</a:t>
            </a:r>
          </a:p>
          <a:p>
            <a:r>
              <a:rPr lang="de-DE" sz="2400" dirty="0"/>
              <a:t>Alle Modelltypen in verschiedenen Varianten erprobt</a:t>
            </a:r>
          </a:p>
          <a:p>
            <a:r>
              <a:rPr lang="de-DE" sz="2400" dirty="0"/>
              <a:t>Testdaten betrachtet</a:t>
            </a:r>
          </a:p>
          <a:p>
            <a:r>
              <a:rPr lang="de-DE" sz="2400" dirty="0"/>
              <a:t>Darstellung der Ergebnisse per ungewichteten F1-Score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6090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Eingesetzte Modelle und Ergebnisse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F07C3B-7A16-4EFC-B6FA-86A72AC3A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8223"/>
            <a:ext cx="8596668" cy="3880773"/>
          </a:xfrm>
        </p:spPr>
        <p:txBody>
          <a:bodyPr/>
          <a:lstStyle/>
          <a:p>
            <a:r>
              <a:rPr lang="de-DE" sz="2400" dirty="0"/>
              <a:t>Vision Transformer (</a:t>
            </a:r>
            <a:r>
              <a:rPr lang="de-DE" sz="2400" dirty="0" err="1"/>
              <a:t>ViT</a:t>
            </a:r>
            <a:r>
              <a:rPr lang="de-DE" sz="2400" dirty="0"/>
              <a:t>):</a:t>
            </a:r>
          </a:p>
          <a:p>
            <a:pPr lvl="1"/>
            <a:r>
              <a:rPr lang="de-DE" sz="2000" dirty="0"/>
              <a:t>Neue Technik des ML auf Basis der Transformer</a:t>
            </a:r>
          </a:p>
          <a:p>
            <a:pPr lvl="1"/>
            <a:r>
              <a:rPr lang="de-DE" sz="2000" dirty="0"/>
              <a:t>Sinnvoll bei extrem großen Datensätzen oder Transfer </a:t>
            </a:r>
            <a:r>
              <a:rPr lang="de-DE" sz="2000" dirty="0" err="1"/>
              <a:t>learning</a:t>
            </a:r>
            <a:endParaRPr lang="de-DE" sz="2000" dirty="0"/>
          </a:p>
          <a:p>
            <a:r>
              <a:rPr lang="de-DE" sz="2400" dirty="0"/>
              <a:t>Beste Ergebnisse der </a:t>
            </a:r>
            <a:r>
              <a:rPr lang="de-DE" sz="2400" dirty="0" err="1"/>
              <a:t>ViT</a:t>
            </a:r>
            <a:r>
              <a:rPr lang="de-DE" sz="2400" dirty="0"/>
              <a:t>:</a:t>
            </a:r>
          </a:p>
          <a:p>
            <a:pPr lvl="1"/>
            <a:r>
              <a:rPr lang="de-DE" sz="2000" dirty="0"/>
              <a:t>Datensatz 1: 83,68 % </a:t>
            </a:r>
          </a:p>
          <a:p>
            <a:pPr lvl="1"/>
            <a:r>
              <a:rPr lang="de-DE" sz="2000" dirty="0"/>
              <a:t>Datensatz 2: 88,79 %</a:t>
            </a:r>
          </a:p>
          <a:p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9541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Eingesetzte Modelle und Ergebnisse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F07C3B-7A16-4EFC-B6FA-86A72AC3A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8223"/>
            <a:ext cx="8596668" cy="3880773"/>
          </a:xfrm>
        </p:spPr>
        <p:txBody>
          <a:bodyPr/>
          <a:lstStyle/>
          <a:p>
            <a:r>
              <a:rPr lang="de-DE" sz="2400" dirty="0" err="1"/>
              <a:t>ResNet</a:t>
            </a:r>
            <a:r>
              <a:rPr lang="de-DE" sz="2400" dirty="0"/>
              <a:t>:</a:t>
            </a:r>
          </a:p>
          <a:p>
            <a:pPr lvl="1"/>
            <a:r>
              <a:rPr lang="de-DE" sz="2000" dirty="0"/>
              <a:t>Spezielle Architekturen Neuronaler Netze</a:t>
            </a:r>
          </a:p>
          <a:p>
            <a:pPr lvl="1"/>
            <a:r>
              <a:rPr lang="de-DE" sz="2000" dirty="0"/>
              <a:t>Höhere Performanz sehr tiefer Netze durch Shortcut Connections</a:t>
            </a:r>
          </a:p>
          <a:p>
            <a:pPr lvl="1"/>
            <a:r>
              <a:rPr lang="de-DE" sz="2000" dirty="0"/>
              <a:t>Mit </a:t>
            </a:r>
            <a:r>
              <a:rPr lang="de-DE" sz="2000" dirty="0" err="1"/>
              <a:t>Konvolutionalen</a:t>
            </a:r>
            <a:r>
              <a:rPr lang="de-DE" sz="2000" dirty="0"/>
              <a:t> Neuronalen Netzen erprobt</a:t>
            </a:r>
          </a:p>
          <a:p>
            <a:r>
              <a:rPr lang="de-DE" sz="2400" dirty="0"/>
              <a:t>Beste Ergebnisse der </a:t>
            </a:r>
            <a:r>
              <a:rPr lang="de-DE" sz="2400" dirty="0" err="1"/>
              <a:t>ResNet</a:t>
            </a:r>
            <a:r>
              <a:rPr lang="de-DE" sz="2400" dirty="0"/>
              <a:t>:</a:t>
            </a:r>
          </a:p>
          <a:p>
            <a:pPr lvl="1"/>
            <a:r>
              <a:rPr lang="de-DE" sz="2000" dirty="0"/>
              <a:t>Datensatz 1: 98,96 % </a:t>
            </a:r>
          </a:p>
          <a:p>
            <a:pPr lvl="1"/>
            <a:r>
              <a:rPr lang="de-DE" sz="2000" dirty="0"/>
              <a:t>Datensatz 2: 99,11 %</a:t>
            </a:r>
          </a:p>
          <a:p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7734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Eingesetzte Modelle und Ergebnisse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F07C3B-7A16-4EFC-B6FA-86A72AC3A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8223"/>
            <a:ext cx="8596668" cy="3880773"/>
          </a:xfrm>
        </p:spPr>
        <p:txBody>
          <a:bodyPr/>
          <a:lstStyle/>
          <a:p>
            <a:r>
              <a:rPr lang="de-DE" sz="2400" dirty="0" err="1"/>
              <a:t>VGGNet</a:t>
            </a:r>
            <a:r>
              <a:rPr lang="de-DE" sz="2400" dirty="0"/>
              <a:t>:</a:t>
            </a:r>
          </a:p>
          <a:p>
            <a:pPr lvl="1"/>
            <a:r>
              <a:rPr lang="de-DE" sz="2000" dirty="0"/>
              <a:t>Spezielle Architekturen </a:t>
            </a:r>
            <a:r>
              <a:rPr lang="de-DE" sz="2000" dirty="0" err="1"/>
              <a:t>Konvolutionaler</a:t>
            </a:r>
            <a:r>
              <a:rPr lang="de-DE" sz="2000" dirty="0"/>
              <a:t> Neuronaler Netze</a:t>
            </a:r>
          </a:p>
          <a:p>
            <a:pPr lvl="1"/>
            <a:r>
              <a:rPr lang="de-DE" sz="2000" dirty="0"/>
              <a:t>Wahrnehmungsfeld 3 x 3</a:t>
            </a:r>
          </a:p>
          <a:p>
            <a:pPr lvl="1"/>
            <a:r>
              <a:rPr lang="de-DE" sz="2000" dirty="0"/>
              <a:t>2 x 2 Max Pooling nach einigen Schichten</a:t>
            </a:r>
          </a:p>
          <a:p>
            <a:r>
              <a:rPr lang="de-DE" sz="2400" dirty="0"/>
              <a:t>Beste Ergebnisse der </a:t>
            </a:r>
            <a:r>
              <a:rPr lang="de-DE" sz="2400" dirty="0" err="1"/>
              <a:t>VGGNet</a:t>
            </a:r>
            <a:r>
              <a:rPr lang="de-DE" sz="2400" dirty="0"/>
              <a:t>:</a:t>
            </a:r>
          </a:p>
          <a:p>
            <a:pPr lvl="1"/>
            <a:r>
              <a:rPr lang="de-DE" sz="2000" dirty="0"/>
              <a:t>Datensatz 1: 99,31 % </a:t>
            </a:r>
          </a:p>
          <a:p>
            <a:pPr lvl="1"/>
            <a:r>
              <a:rPr lang="de-DE" sz="2000" dirty="0"/>
              <a:t>Datensatz 2: 99,54 %</a:t>
            </a:r>
          </a:p>
          <a:p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11459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Eingesetzte Modelle und Ergebnisse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F07C3B-7A16-4EFC-B6FA-86A72AC3A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8223"/>
            <a:ext cx="8596668" cy="3880773"/>
          </a:xfrm>
        </p:spPr>
        <p:txBody>
          <a:bodyPr/>
          <a:lstStyle/>
          <a:p>
            <a:r>
              <a:rPr lang="de-DE" sz="2400" dirty="0" err="1"/>
              <a:t>VGGNet</a:t>
            </a:r>
            <a:r>
              <a:rPr lang="de-DE" sz="2400" dirty="0"/>
              <a:t>:</a:t>
            </a:r>
          </a:p>
          <a:p>
            <a:pPr lvl="1"/>
            <a:r>
              <a:rPr lang="de-DE" sz="2000" dirty="0"/>
              <a:t>Spezielle Architekturen </a:t>
            </a:r>
            <a:r>
              <a:rPr lang="de-DE" sz="2000" dirty="0" err="1"/>
              <a:t>Konvolutionaler</a:t>
            </a:r>
            <a:r>
              <a:rPr lang="de-DE" sz="2000" dirty="0"/>
              <a:t> Neuronaler Netze</a:t>
            </a:r>
          </a:p>
          <a:p>
            <a:pPr lvl="1"/>
            <a:r>
              <a:rPr lang="de-DE" sz="2000" dirty="0"/>
              <a:t>Wahrnehmungsfeld 3 x 3</a:t>
            </a:r>
          </a:p>
          <a:p>
            <a:pPr lvl="1"/>
            <a:r>
              <a:rPr lang="de-DE" sz="2000" dirty="0"/>
              <a:t>2 x 2 Max Pooling nach einigen Schichten</a:t>
            </a:r>
          </a:p>
          <a:p>
            <a:r>
              <a:rPr lang="de-DE" sz="2400" dirty="0"/>
              <a:t>Beste Ergebnisse der </a:t>
            </a:r>
            <a:r>
              <a:rPr lang="de-DE" sz="2400" dirty="0" err="1"/>
              <a:t>VGGNet</a:t>
            </a:r>
            <a:r>
              <a:rPr lang="de-DE" sz="2400" dirty="0"/>
              <a:t>:</a:t>
            </a:r>
          </a:p>
          <a:p>
            <a:pPr lvl="1"/>
            <a:r>
              <a:rPr lang="de-DE" sz="2000" dirty="0"/>
              <a:t>Datensatz 1: 99,31 % </a:t>
            </a:r>
          </a:p>
          <a:p>
            <a:pPr lvl="1"/>
            <a:r>
              <a:rPr lang="de-DE" sz="2000" dirty="0"/>
              <a:t>Datensatz 2: 99,54 %</a:t>
            </a:r>
          </a:p>
          <a:p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5260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/>
              <a:t>Einsatzszenarien</a:t>
            </a:r>
            <a:endParaRPr lang="de-DE" dirty="0"/>
          </a:p>
        </p:txBody>
      </p:sp>
      <p:pic>
        <p:nvPicPr>
          <p:cNvPr id="4" name="Grafik 3" descr="Ein Bild, das Text, Gebäude, Straße, draußen enthält.&#10;&#10;Automatisch generierte Beschreibung">
            <a:extLst>
              <a:ext uri="{FF2B5EF4-FFF2-40B4-BE49-F238E27FC236}">
                <a16:creationId xmlns:a16="http://schemas.microsoft.com/office/drawing/2014/main" id="{60C82CA5-0BC5-4DE2-9E7B-B907277BD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335315"/>
            <a:ext cx="8653900" cy="485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008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/>
              <a:t>Einsatzszenarien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3194D62-B8D6-488E-A5C9-38BE14014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774" y="1391923"/>
            <a:ext cx="6738015" cy="447492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9130877-8ABA-4C0A-A872-254BF85498C5}"/>
              </a:ext>
            </a:extLst>
          </p:cNvPr>
          <p:cNvSpPr txBox="1"/>
          <p:nvPr/>
        </p:nvSpPr>
        <p:spPr>
          <a:xfrm>
            <a:off x="733940" y="5937463"/>
            <a:ext cx="7365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latin typeface="LMRoman8-Regular"/>
              </a:rPr>
              <a:t>Quelle</a:t>
            </a:r>
            <a:r>
              <a:rPr lang="de-DE" sz="1400" dirty="0">
                <a:latin typeface="LMRoman8-Regular"/>
              </a:rPr>
              <a:t>: [7]: The </a:t>
            </a:r>
            <a:r>
              <a:rPr lang="de-DE" sz="1400" dirty="0" err="1">
                <a:latin typeface="LMRoman8-Regular"/>
              </a:rPr>
              <a:t>Verge</a:t>
            </a:r>
            <a:r>
              <a:rPr lang="de-DE" sz="1400" dirty="0">
                <a:latin typeface="LMRoman8-Regular"/>
              </a:rPr>
              <a:t>. </a:t>
            </a:r>
            <a:r>
              <a:rPr lang="en-US" sz="1400" dirty="0">
                <a:latin typeface="LMRoman8-Regular"/>
              </a:rPr>
              <a:t>Just how good is Google Word Lens at deciphering Japanese: https://www.theverge.com/2017/1/27/14409142/google-translate-japanese-word-lens-update</a:t>
            </a:r>
          </a:p>
        </p:txBody>
      </p:sp>
    </p:spTree>
    <p:extLst>
      <p:ext uri="{BB962C8B-B14F-4D97-AF65-F5344CB8AC3E}">
        <p14:creationId xmlns:p14="http://schemas.microsoft.com/office/powerpoint/2010/main" val="1515795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/>
              <a:t>Fazit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9526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961A33-FB9B-406D-B405-EA4849AC5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33FEBE-7F32-4C90-9458-1BA62EE68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03241"/>
            <a:ext cx="8596668" cy="4375193"/>
          </a:xfrm>
        </p:spPr>
        <p:txBody>
          <a:bodyPr>
            <a:normAutofit fontScale="92500"/>
          </a:bodyPr>
          <a:lstStyle/>
          <a:p>
            <a:r>
              <a:rPr lang="de-DE" dirty="0"/>
              <a:t>[1]: </a:t>
            </a:r>
            <a:r>
              <a:rPr lang="en-US" sz="1800" b="0" i="0" u="none" strike="noStrike" baseline="0" dirty="0">
                <a:latin typeface="LMRoman8-Regular"/>
              </a:rPr>
              <a:t>F. S. Institute. Foreign language training: </a:t>
            </a:r>
            <a:r>
              <a:rPr lang="en-US" sz="1800" b="0" i="0" u="none" strike="noStrike" baseline="0" dirty="0">
                <a:latin typeface="LMRoman8-Regular"/>
                <a:hlinkClick r:id="rId2"/>
              </a:rPr>
              <a:t>https://www.state.gov/foreignlanguage-training/</a:t>
            </a:r>
            <a:endParaRPr lang="en-US" sz="1800" b="0" i="0" u="none" strike="noStrike" baseline="0" dirty="0">
              <a:latin typeface="LMRoman8-Regular"/>
            </a:endParaRPr>
          </a:p>
          <a:p>
            <a:r>
              <a:rPr lang="en-US" dirty="0">
                <a:latin typeface="LMRoman8-Regular"/>
              </a:rPr>
              <a:t>[2]: </a:t>
            </a:r>
            <a:r>
              <a:rPr lang="en-US" dirty="0" err="1">
                <a:latin typeface="LMRoman8-Regular"/>
              </a:rPr>
              <a:t>Botschaft</a:t>
            </a:r>
            <a:r>
              <a:rPr lang="en-US" dirty="0">
                <a:latin typeface="LMRoman8-Regular"/>
              </a:rPr>
              <a:t> von Japan in Deutschland. </a:t>
            </a:r>
            <a:r>
              <a:rPr lang="de-DE" dirty="0">
                <a:latin typeface="LMRoman8-Regular"/>
              </a:rPr>
              <a:t>Feature - Kennen Sie Kanji? - zur japanischen Schrift: </a:t>
            </a:r>
            <a:r>
              <a:rPr lang="de-DE" dirty="0">
                <a:latin typeface="LMRoman8-Regular"/>
                <a:hlinkClick r:id="rId3"/>
              </a:rPr>
              <a:t>https://www.de.emb-japan.go.jp/feature/kanji.html</a:t>
            </a:r>
            <a:endParaRPr lang="de-DE" dirty="0">
              <a:latin typeface="LMRoman8-Regular"/>
            </a:endParaRPr>
          </a:p>
          <a:p>
            <a:r>
              <a:rPr lang="de-DE" dirty="0">
                <a:latin typeface="LMRoman8-Regular"/>
              </a:rPr>
              <a:t>[3]: Wikipedia. Hiragana: </a:t>
            </a:r>
            <a:r>
              <a:rPr lang="de-DE" dirty="0">
                <a:latin typeface="LMRoman8-Regular"/>
                <a:hlinkClick r:id="rId4"/>
              </a:rPr>
              <a:t>https://de.wikipedia.org/wiki/Hiragana</a:t>
            </a:r>
            <a:endParaRPr lang="de-DE" dirty="0">
              <a:latin typeface="LMRoman8-Regular"/>
            </a:endParaRPr>
          </a:p>
          <a:p>
            <a:r>
              <a:rPr lang="de-DE" dirty="0">
                <a:latin typeface="LMRoman8-Regular"/>
              </a:rPr>
              <a:t>[4]: Wikipedia. Katakana: </a:t>
            </a:r>
            <a:r>
              <a:rPr lang="de-DE" dirty="0">
                <a:latin typeface="LMRoman8-Regular"/>
                <a:hlinkClick r:id="rId5"/>
              </a:rPr>
              <a:t>https://de.wikipedia.org/wiki/Katakana</a:t>
            </a:r>
            <a:r>
              <a:rPr lang="de-DE" dirty="0">
                <a:latin typeface="LMRoman8-Regular"/>
              </a:rPr>
              <a:t> </a:t>
            </a:r>
          </a:p>
          <a:p>
            <a:r>
              <a:rPr lang="de-DE" dirty="0">
                <a:latin typeface="LMRoman8-Regular"/>
              </a:rPr>
              <a:t>[5]: Charlie Tsai. </a:t>
            </a:r>
            <a:r>
              <a:rPr lang="en-US" dirty="0">
                <a:latin typeface="LMRoman8-Regular"/>
              </a:rPr>
              <a:t>Recognizing Handwritten Japanese Characters Using Deep Convolutional Neural Networks: </a:t>
            </a:r>
            <a:r>
              <a:rPr lang="en-US" dirty="0">
                <a:latin typeface="LMRoman8-Regular"/>
                <a:hlinkClick r:id="rId6"/>
              </a:rPr>
              <a:t>http://cs231n.stanford.edu/reports/2016/pdfs/262_Report.pdf</a:t>
            </a:r>
            <a:endParaRPr lang="de-DE" dirty="0">
              <a:latin typeface="LMRoman8-Regular"/>
            </a:endParaRPr>
          </a:p>
          <a:p>
            <a:r>
              <a:rPr lang="de-DE" dirty="0">
                <a:latin typeface="LMRoman8-Regular"/>
              </a:rPr>
              <a:t>[6]: Sebastian Schmidt. Erkennung japanischer Schriftzeichen mittels Maschinellen Lernens: </a:t>
            </a:r>
            <a:r>
              <a:rPr lang="de-DE" dirty="0">
                <a:latin typeface="LMRoman8-Regular"/>
                <a:hlinkClick r:id="rId7"/>
              </a:rPr>
              <a:t>https://www.dropbox.com/s/lwrf4vxzp6lj76r/ikai-swf-ws2021-22-proceedings.pdf?dl=1</a:t>
            </a:r>
            <a:endParaRPr lang="de-DE" dirty="0">
              <a:latin typeface="LMRoman8-Regular"/>
            </a:endParaRPr>
          </a:p>
          <a:p>
            <a:r>
              <a:rPr lang="de-DE" dirty="0">
                <a:latin typeface="LMRoman8-Regular"/>
              </a:rPr>
              <a:t>[7]: The </a:t>
            </a:r>
            <a:r>
              <a:rPr lang="de-DE" dirty="0" err="1">
                <a:latin typeface="LMRoman8-Regular"/>
              </a:rPr>
              <a:t>Verge</a:t>
            </a:r>
            <a:r>
              <a:rPr lang="de-DE" dirty="0">
                <a:latin typeface="LMRoman8-Regular"/>
              </a:rPr>
              <a:t>. </a:t>
            </a:r>
            <a:r>
              <a:rPr lang="en-US" dirty="0">
                <a:latin typeface="LMRoman8-Regular"/>
              </a:rPr>
              <a:t>Just how good is Google Word Lens at deciphering Japanese: https://www.theverge.com/2017/1/27/14409142/google-translate-japanese-word-lens-update</a:t>
            </a:r>
          </a:p>
        </p:txBody>
      </p:sp>
    </p:spTree>
    <p:extLst>
      <p:ext uri="{BB962C8B-B14F-4D97-AF65-F5344CB8AC3E}">
        <p14:creationId xmlns:p14="http://schemas.microsoft.com/office/powerpoint/2010/main" val="49524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F14C8C-4328-4EAC-A2E5-5E20F744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6CF5B16-7F6D-476D-9750-9EA990907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55641"/>
            <a:ext cx="8596668" cy="3880773"/>
          </a:xfrm>
        </p:spPr>
        <p:txBody>
          <a:bodyPr>
            <a:normAutofit/>
          </a:bodyPr>
          <a:lstStyle/>
          <a:p>
            <a:r>
              <a:rPr lang="de-DE" sz="2400" dirty="0"/>
              <a:t>Japanische Sprache und Schriftsystem</a:t>
            </a:r>
          </a:p>
          <a:p>
            <a:r>
              <a:rPr lang="de-DE" sz="2400" dirty="0"/>
              <a:t>Grundlage des Projekts</a:t>
            </a:r>
          </a:p>
          <a:p>
            <a:r>
              <a:rPr lang="de-DE" sz="2400" dirty="0"/>
              <a:t>Datengrundlage</a:t>
            </a:r>
          </a:p>
          <a:p>
            <a:r>
              <a:rPr lang="de-DE" sz="2400" dirty="0"/>
              <a:t>Eingesetzte Modelle und Ergebnisse</a:t>
            </a:r>
          </a:p>
          <a:p>
            <a:r>
              <a:rPr lang="de-DE" sz="2400" dirty="0"/>
              <a:t>Einsatzszenarien</a:t>
            </a:r>
          </a:p>
          <a:p>
            <a:r>
              <a:rPr lang="de-DE" sz="2400" dirty="0"/>
              <a:t>Fazit</a:t>
            </a:r>
          </a:p>
          <a:p>
            <a:r>
              <a:rPr lang="de-DE" sz="2400" dirty="0"/>
              <a:t>Quellen</a:t>
            </a:r>
          </a:p>
        </p:txBody>
      </p:sp>
    </p:spTree>
    <p:extLst>
      <p:ext uri="{BB962C8B-B14F-4D97-AF65-F5344CB8AC3E}">
        <p14:creationId xmlns:p14="http://schemas.microsoft.com/office/powerpoint/2010/main" val="3500572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F86C3A-827E-43F8-908A-5BC28A615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ja-JP" dirty="0"/>
              <a:t>Aufwärmübung: Zeichen lernen - </a:t>
            </a:r>
            <a:br>
              <a:rPr lang="de-DE" altLang="ja-JP" dirty="0"/>
            </a:br>
            <a:r>
              <a:rPr lang="de-DE" altLang="ja-JP" dirty="0"/>
              <a:t>Einige Beispiele für Schriftzeichen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A3697E2-975D-4346-98F2-254D442B13E7}"/>
              </a:ext>
            </a:extLst>
          </p:cNvPr>
          <p:cNvSpPr txBox="1"/>
          <p:nvPr/>
        </p:nvSpPr>
        <p:spPr>
          <a:xfrm>
            <a:off x="757646" y="2431254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一</a:t>
            </a:r>
            <a:endParaRPr lang="de-DE" altLang="ja-JP" sz="66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F8F114F-2B43-4820-936E-13FCE2E51533}"/>
              </a:ext>
            </a:extLst>
          </p:cNvPr>
          <p:cNvSpPr txBox="1"/>
          <p:nvPr/>
        </p:nvSpPr>
        <p:spPr>
          <a:xfrm>
            <a:off x="677334" y="3370214"/>
            <a:ext cx="103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eins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E1A76FD-E567-452F-95D6-B40B0CFBC828}"/>
              </a:ext>
            </a:extLst>
          </p:cNvPr>
          <p:cNvSpPr txBox="1"/>
          <p:nvPr/>
        </p:nvSpPr>
        <p:spPr>
          <a:xfrm>
            <a:off x="3705498" y="2431254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十</a:t>
            </a:r>
            <a:endParaRPr lang="de-DE" altLang="ja-JP" sz="6600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3CCC342-5C85-4FA4-A906-62684E192530}"/>
              </a:ext>
            </a:extLst>
          </p:cNvPr>
          <p:cNvSpPr txBox="1"/>
          <p:nvPr/>
        </p:nvSpPr>
        <p:spPr>
          <a:xfrm>
            <a:off x="3625186" y="3370214"/>
            <a:ext cx="103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zehn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664D1F63-830B-45BB-B0B3-6C5B1D43C21E}"/>
              </a:ext>
            </a:extLst>
          </p:cNvPr>
          <p:cNvSpPr txBox="1"/>
          <p:nvPr/>
        </p:nvSpPr>
        <p:spPr>
          <a:xfrm>
            <a:off x="6653350" y="2431254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何</a:t>
            </a:r>
            <a:endParaRPr lang="de-DE" altLang="ja-JP" sz="66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494D900E-F48B-4B1E-9302-E321558265D8}"/>
              </a:ext>
            </a:extLst>
          </p:cNvPr>
          <p:cNvSpPr txBox="1"/>
          <p:nvPr/>
        </p:nvSpPr>
        <p:spPr>
          <a:xfrm>
            <a:off x="6573038" y="3370214"/>
            <a:ext cx="103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was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856303F5-1EE7-4825-AC4A-BB18987D340C}"/>
              </a:ext>
            </a:extLst>
          </p:cNvPr>
          <p:cNvSpPr txBox="1"/>
          <p:nvPr/>
        </p:nvSpPr>
        <p:spPr>
          <a:xfrm>
            <a:off x="757646" y="4013978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鷹</a:t>
            </a:r>
            <a:endParaRPr lang="de-DE" altLang="ja-JP" sz="6600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E887E257-1408-43EE-8386-61F4001ACFA9}"/>
              </a:ext>
            </a:extLst>
          </p:cNvPr>
          <p:cNvSpPr txBox="1"/>
          <p:nvPr/>
        </p:nvSpPr>
        <p:spPr>
          <a:xfrm>
            <a:off x="677334" y="5122756"/>
            <a:ext cx="103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Falke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1DB4D53-2F3F-4EDC-960A-03AE52CE4F53}"/>
              </a:ext>
            </a:extLst>
          </p:cNvPr>
          <p:cNvSpPr txBox="1"/>
          <p:nvPr/>
        </p:nvSpPr>
        <p:spPr>
          <a:xfrm>
            <a:off x="3705498" y="4013978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み</a:t>
            </a:r>
            <a:endParaRPr lang="de-DE" altLang="ja-JP" sz="6600" dirty="0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27C0745B-A9AA-490E-BE2A-FCFF4912E9D8}"/>
              </a:ext>
            </a:extLst>
          </p:cNvPr>
          <p:cNvSpPr txBox="1"/>
          <p:nvPr/>
        </p:nvSpPr>
        <p:spPr>
          <a:xfrm>
            <a:off x="3570514" y="5122756"/>
            <a:ext cx="1119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altLang="ja-JP" dirty="0" err="1"/>
              <a:t>Hiraganami</a:t>
            </a:r>
            <a:endParaRPr lang="de-DE" dirty="0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0E3FEEB9-DAAF-4D4B-B8AF-7F02B469058A}"/>
              </a:ext>
            </a:extLst>
          </p:cNvPr>
          <p:cNvSpPr txBox="1"/>
          <p:nvPr/>
        </p:nvSpPr>
        <p:spPr>
          <a:xfrm>
            <a:off x="6653350" y="4013978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ミ</a:t>
            </a:r>
            <a:endParaRPr lang="de-DE" altLang="ja-JP" sz="6600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241978E9-9F1D-461D-A6F7-98C2712EB3D9}"/>
              </a:ext>
            </a:extLst>
          </p:cNvPr>
          <p:cNvSpPr txBox="1"/>
          <p:nvPr/>
        </p:nvSpPr>
        <p:spPr>
          <a:xfrm>
            <a:off x="6479177" y="5122756"/>
            <a:ext cx="1212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Katakana</a:t>
            </a:r>
          </a:p>
          <a:p>
            <a:pPr algn="ctr"/>
            <a:r>
              <a:rPr lang="de-DE" dirty="0"/>
              <a:t>mi</a:t>
            </a:r>
          </a:p>
        </p:txBody>
      </p:sp>
    </p:spTree>
    <p:extLst>
      <p:ext uri="{BB962C8B-B14F-4D97-AF65-F5344CB8AC3E}">
        <p14:creationId xmlns:p14="http://schemas.microsoft.com/office/powerpoint/2010/main" val="3861298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0BDB0-3E26-4482-B2F1-56E96076D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Japanische Sprache und Schriftsystem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8CD6C4-CDB8-4DAB-B39D-75444520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94829"/>
            <a:ext cx="8596668" cy="3880773"/>
          </a:xfrm>
        </p:spPr>
        <p:txBody>
          <a:bodyPr>
            <a:normAutofit/>
          </a:bodyPr>
          <a:lstStyle/>
          <a:p>
            <a:r>
              <a:rPr lang="de-DE" sz="2400" dirty="0"/>
              <a:t>ca. 127 Millionen Muttersprachler (Rang 9)</a:t>
            </a:r>
          </a:p>
          <a:p>
            <a:r>
              <a:rPr lang="de-DE" sz="2400" dirty="0"/>
              <a:t>Eine der schwierigsten Sprachen der Welt</a:t>
            </a:r>
          </a:p>
          <a:p>
            <a:r>
              <a:rPr lang="de-DE" sz="2400" dirty="0"/>
              <a:t>Mindestens 2200 Lernstunden</a:t>
            </a:r>
          </a:p>
          <a:p>
            <a:r>
              <a:rPr lang="de-DE" sz="2400" dirty="0"/>
              <a:t>Schriftsystem schwierigster Teil der japanischen Sprachen </a:t>
            </a:r>
          </a:p>
          <a:p>
            <a:r>
              <a:rPr lang="de-DE" sz="2400" dirty="0"/>
              <a:t>Geteilt in drei Alphabete</a:t>
            </a:r>
          </a:p>
          <a:p>
            <a:pPr lvl="1"/>
            <a:r>
              <a:rPr lang="de-DE" sz="2000" dirty="0"/>
              <a:t>Hiragana</a:t>
            </a:r>
          </a:p>
          <a:p>
            <a:pPr lvl="1"/>
            <a:r>
              <a:rPr lang="de-DE" sz="2000" dirty="0"/>
              <a:t>Katakana</a:t>
            </a:r>
          </a:p>
          <a:p>
            <a:pPr lvl="1"/>
            <a:r>
              <a:rPr lang="de-DE" sz="2000" dirty="0"/>
              <a:t>Kanji</a:t>
            </a:r>
          </a:p>
        </p:txBody>
      </p:sp>
    </p:spTree>
    <p:extLst>
      <p:ext uri="{BB962C8B-B14F-4D97-AF65-F5344CB8AC3E}">
        <p14:creationId xmlns:p14="http://schemas.microsoft.com/office/powerpoint/2010/main" val="702529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10BDB0-3E26-4482-B2F1-56E96076D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Japanisches Schriftsystem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8CD6C4-CDB8-4DAB-B39D-75444520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2132"/>
            <a:ext cx="8596668" cy="4479697"/>
          </a:xfrm>
        </p:spPr>
        <p:txBody>
          <a:bodyPr>
            <a:normAutofit fontScale="92500" lnSpcReduction="10000"/>
          </a:bodyPr>
          <a:lstStyle/>
          <a:p>
            <a:r>
              <a:rPr lang="de-DE" sz="2000" dirty="0"/>
              <a:t>Hiragana</a:t>
            </a:r>
          </a:p>
          <a:p>
            <a:pPr lvl="1"/>
            <a:r>
              <a:rPr lang="de-DE" sz="1800" dirty="0" err="1"/>
              <a:t>Morenschrift</a:t>
            </a:r>
            <a:endParaRPr lang="de-DE" sz="1800" dirty="0"/>
          </a:p>
          <a:p>
            <a:pPr lvl="1"/>
            <a:r>
              <a:rPr lang="de-DE" sz="1800" dirty="0"/>
              <a:t>46 reguläre Zeichen</a:t>
            </a:r>
          </a:p>
          <a:p>
            <a:pPr lvl="1"/>
            <a:r>
              <a:rPr lang="de-DE" sz="1800" dirty="0"/>
              <a:t>Für japanische Wörter</a:t>
            </a:r>
          </a:p>
          <a:p>
            <a:r>
              <a:rPr lang="de-DE" sz="2000" dirty="0"/>
              <a:t>Katakana</a:t>
            </a:r>
          </a:p>
          <a:p>
            <a:pPr lvl="1"/>
            <a:r>
              <a:rPr lang="de-DE" sz="1800" dirty="0" err="1"/>
              <a:t>Morenschrift</a:t>
            </a:r>
            <a:endParaRPr lang="de-DE" sz="1800" dirty="0"/>
          </a:p>
          <a:p>
            <a:pPr lvl="1"/>
            <a:r>
              <a:rPr lang="de-DE" sz="1800" dirty="0"/>
              <a:t>46 reguläre Zeichen</a:t>
            </a:r>
          </a:p>
          <a:p>
            <a:pPr lvl="1"/>
            <a:r>
              <a:rPr lang="de-DE" sz="1800" dirty="0"/>
              <a:t>Für ausländische Begriffe</a:t>
            </a:r>
          </a:p>
          <a:p>
            <a:r>
              <a:rPr lang="de-DE" sz="2000" dirty="0"/>
              <a:t>Kanji</a:t>
            </a:r>
          </a:p>
          <a:p>
            <a:pPr lvl="1"/>
            <a:r>
              <a:rPr lang="de-DE" sz="1800" dirty="0"/>
              <a:t>Chinesischen Ursprungs</a:t>
            </a:r>
          </a:p>
          <a:p>
            <a:pPr lvl="1"/>
            <a:r>
              <a:rPr lang="de-DE" sz="1800" dirty="0"/>
              <a:t>2136 Kanji gelten als essentiell</a:t>
            </a:r>
          </a:p>
          <a:p>
            <a:pPr lvl="1"/>
            <a:r>
              <a:rPr lang="de-DE" sz="1800" dirty="0"/>
              <a:t>Verschiedene Lesungen mit je mindestens einer More</a:t>
            </a:r>
          </a:p>
        </p:txBody>
      </p:sp>
    </p:spTree>
    <p:extLst>
      <p:ext uri="{BB962C8B-B14F-4D97-AF65-F5344CB8AC3E}">
        <p14:creationId xmlns:p14="http://schemas.microsoft.com/office/powerpoint/2010/main" val="295716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E46DBE-F11C-4A91-AA2C-328044108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Japanisches Schriftsystem: Hiragana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F78AB2B-98FC-41CC-A5F8-EC49B0AE9D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452" y="1400628"/>
            <a:ext cx="7843719" cy="4738914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88C0FBA-A909-4496-A9C3-54BEA4A41069}"/>
              </a:ext>
            </a:extLst>
          </p:cNvPr>
          <p:cNvSpPr txBox="1"/>
          <p:nvPr/>
        </p:nvSpPr>
        <p:spPr>
          <a:xfrm>
            <a:off x="727165" y="6017623"/>
            <a:ext cx="5532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/>
              <a:t>Quelle: </a:t>
            </a:r>
            <a:r>
              <a:rPr lang="de-DE" sz="1400" dirty="0">
                <a:latin typeface="LMRoman8-Regular"/>
              </a:rPr>
              <a:t>[3]: Wikipedia. Hiragana: </a:t>
            </a:r>
            <a:r>
              <a:rPr lang="de-DE" sz="1400" dirty="0">
                <a:latin typeface="LMRoman8-Regular"/>
                <a:hlinkClick r:id="rId3"/>
              </a:rPr>
              <a:t>https://de.wikipedia.org/wiki/Hiragana</a:t>
            </a:r>
            <a:endParaRPr lang="de-DE" sz="1400" dirty="0">
              <a:latin typeface="LMRoman8-Regular"/>
            </a:endParaRPr>
          </a:p>
        </p:txBody>
      </p:sp>
    </p:spTree>
    <p:extLst>
      <p:ext uri="{BB962C8B-B14F-4D97-AF65-F5344CB8AC3E}">
        <p14:creationId xmlns:p14="http://schemas.microsoft.com/office/powerpoint/2010/main" val="1070280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C84A5B-2192-42FD-83D3-049EDD6D3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hängen geblieben?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08C4573-25B1-44AA-A8F5-D68759D438E1}"/>
              </a:ext>
            </a:extLst>
          </p:cNvPr>
          <p:cNvSpPr txBox="1"/>
          <p:nvPr/>
        </p:nvSpPr>
        <p:spPr>
          <a:xfrm>
            <a:off x="3654213" y="3880668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一</a:t>
            </a:r>
            <a:endParaRPr lang="de-DE" altLang="ja-JP" sz="66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5206E0-E9B8-4D16-BBA4-788BF12BD1E6}"/>
              </a:ext>
            </a:extLst>
          </p:cNvPr>
          <p:cNvSpPr txBox="1"/>
          <p:nvPr/>
        </p:nvSpPr>
        <p:spPr>
          <a:xfrm>
            <a:off x="627017" y="3135082"/>
            <a:ext cx="11248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Hiraganami</a:t>
            </a:r>
            <a:endParaRPr lang="de-DE" dirty="0"/>
          </a:p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F458C0-42F2-4D30-BFD4-9BB4B17DE0EE}"/>
              </a:ext>
            </a:extLst>
          </p:cNvPr>
          <p:cNvSpPr txBox="1"/>
          <p:nvPr/>
        </p:nvSpPr>
        <p:spPr>
          <a:xfrm>
            <a:off x="6609806" y="2203044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十</a:t>
            </a:r>
            <a:endParaRPr lang="de-DE" altLang="ja-JP" sz="66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DB29191-A339-47B8-A4A1-D0E510CEC0AF}"/>
              </a:ext>
            </a:extLst>
          </p:cNvPr>
          <p:cNvSpPr txBox="1"/>
          <p:nvPr/>
        </p:nvSpPr>
        <p:spPr>
          <a:xfrm>
            <a:off x="3625186" y="3152498"/>
            <a:ext cx="103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was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FB295A-F67B-4CBA-AC5B-6BC59E8F036A}"/>
              </a:ext>
            </a:extLst>
          </p:cNvPr>
          <p:cNvSpPr txBox="1"/>
          <p:nvPr/>
        </p:nvSpPr>
        <p:spPr>
          <a:xfrm>
            <a:off x="3625186" y="2296271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何</a:t>
            </a:r>
            <a:endParaRPr lang="de-DE" altLang="ja-JP" sz="66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AC278B5-2A5A-4227-8A99-0C1EC409E17A}"/>
              </a:ext>
            </a:extLst>
          </p:cNvPr>
          <p:cNvSpPr txBox="1"/>
          <p:nvPr/>
        </p:nvSpPr>
        <p:spPr>
          <a:xfrm>
            <a:off x="6573038" y="3135082"/>
            <a:ext cx="1031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zehn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D25FA4E-EF7B-4B65-AE48-111FCA2497BB}"/>
              </a:ext>
            </a:extLst>
          </p:cNvPr>
          <p:cNvSpPr txBox="1"/>
          <p:nvPr/>
        </p:nvSpPr>
        <p:spPr>
          <a:xfrm>
            <a:off x="6609806" y="3880668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鷹</a:t>
            </a:r>
            <a:endParaRPr lang="de-DE" altLang="ja-JP" sz="66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6249362-7121-4D75-BB3E-916AE3E497E2}"/>
              </a:ext>
            </a:extLst>
          </p:cNvPr>
          <p:cNvSpPr txBox="1"/>
          <p:nvPr/>
        </p:nvSpPr>
        <p:spPr>
          <a:xfrm>
            <a:off x="627017" y="4878916"/>
            <a:ext cx="1236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Katakana</a:t>
            </a:r>
          </a:p>
          <a:p>
            <a:pPr algn="ctr"/>
            <a:r>
              <a:rPr lang="de-DE" dirty="0"/>
              <a:t>mi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6E023D9-830D-47E7-BF60-FEA7ACAF0CA6}"/>
              </a:ext>
            </a:extLst>
          </p:cNvPr>
          <p:cNvSpPr txBox="1"/>
          <p:nvPr/>
        </p:nvSpPr>
        <p:spPr>
          <a:xfrm>
            <a:off x="757646" y="2321004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み</a:t>
            </a:r>
            <a:endParaRPr lang="de-DE" altLang="ja-JP" sz="66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A85C7F5-197F-4EBD-AEB4-14A71ECC037D}"/>
              </a:ext>
            </a:extLst>
          </p:cNvPr>
          <p:cNvSpPr txBox="1"/>
          <p:nvPr/>
        </p:nvSpPr>
        <p:spPr>
          <a:xfrm>
            <a:off x="3570514" y="4878916"/>
            <a:ext cx="1119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altLang="ja-JP" dirty="0"/>
              <a:t>eins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041D8C3-8896-452E-B881-0A576E777388}"/>
              </a:ext>
            </a:extLst>
          </p:cNvPr>
          <p:cNvSpPr txBox="1"/>
          <p:nvPr/>
        </p:nvSpPr>
        <p:spPr>
          <a:xfrm>
            <a:off x="717490" y="3880668"/>
            <a:ext cx="951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de-DE" sz="6600" dirty="0"/>
              <a:t>ミ</a:t>
            </a:r>
            <a:endParaRPr lang="de-DE" altLang="ja-JP" sz="6600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F8C1244-B23F-421C-AC9C-5D8362113664}"/>
              </a:ext>
            </a:extLst>
          </p:cNvPr>
          <p:cNvSpPr txBox="1"/>
          <p:nvPr/>
        </p:nvSpPr>
        <p:spPr>
          <a:xfrm>
            <a:off x="6479177" y="4878916"/>
            <a:ext cx="1212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Falke</a:t>
            </a:r>
          </a:p>
        </p:txBody>
      </p:sp>
    </p:spTree>
    <p:extLst>
      <p:ext uri="{BB962C8B-B14F-4D97-AF65-F5344CB8AC3E}">
        <p14:creationId xmlns:p14="http://schemas.microsoft.com/office/powerpoint/2010/main" val="207477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3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Grundlage des Projekts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F07C3B-7A16-4EFC-B6FA-86A72AC3A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6271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lang="de-DE" sz="2400" dirty="0"/>
              <a:t>Paper: „</a:t>
            </a:r>
            <a:r>
              <a:rPr lang="en-US" sz="2400" dirty="0"/>
              <a:t>Recognizing Handwritten Japanese Characters Using Deep Convolutional Neural Networks” von Charlie Tsai</a:t>
            </a:r>
          </a:p>
          <a:p>
            <a:r>
              <a:rPr lang="de-DE" sz="2400" dirty="0"/>
              <a:t>Ziel: Automatische Klassifikation japanischer Schriftzeichen</a:t>
            </a:r>
          </a:p>
          <a:p>
            <a:r>
              <a:rPr lang="de-DE" sz="2400" dirty="0"/>
              <a:t>Nutzung verschiedener </a:t>
            </a:r>
            <a:r>
              <a:rPr lang="de-DE" sz="2400" dirty="0" err="1"/>
              <a:t>Konvolutionaler</a:t>
            </a:r>
            <a:r>
              <a:rPr lang="de-DE" sz="2400" dirty="0"/>
              <a:t> Neuronaler Netze</a:t>
            </a:r>
          </a:p>
          <a:p>
            <a:r>
              <a:rPr lang="de-DE" sz="2400" dirty="0"/>
              <a:t>Nutzung der ETL Character Database</a:t>
            </a:r>
          </a:p>
          <a:p>
            <a:r>
              <a:rPr lang="de-DE" sz="2400" dirty="0"/>
              <a:t>ca. 1000 erlernte Schriftzeichen</a:t>
            </a:r>
          </a:p>
          <a:p>
            <a:r>
              <a:rPr lang="de-DE" sz="2400" dirty="0"/>
              <a:t>Bis zu 99,53% </a:t>
            </a:r>
            <a:r>
              <a:rPr lang="de-DE" sz="2400" dirty="0" err="1"/>
              <a:t>Erkennungsgenauigkein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661220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B008DA-5D51-41D0-9691-F8CB13DB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Datengrundlage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F07C3B-7A16-4EFC-B6FA-86A72AC3A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4863"/>
            <a:ext cx="8596668" cy="3880773"/>
          </a:xfrm>
        </p:spPr>
        <p:txBody>
          <a:bodyPr>
            <a:normAutofit/>
          </a:bodyPr>
          <a:lstStyle/>
          <a:p>
            <a:r>
              <a:rPr lang="de-DE" sz="2400" dirty="0"/>
              <a:t>ETL Character Database</a:t>
            </a:r>
          </a:p>
          <a:p>
            <a:r>
              <a:rPr lang="de-DE" sz="2400" dirty="0"/>
              <a:t>1,2 Millionen klassifizierte Schriftzeichen</a:t>
            </a:r>
          </a:p>
          <a:p>
            <a:r>
              <a:rPr lang="de-DE" sz="2400" dirty="0"/>
              <a:t>Beinhaltet Hiragana, Katakana, Kanji 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AD40AB2-9D12-4AFE-A41D-C38561212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057426"/>
            <a:ext cx="5814671" cy="253109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29E7401-F00C-4B8F-A01F-7C44BCBA1A19}"/>
              </a:ext>
            </a:extLst>
          </p:cNvPr>
          <p:cNvSpPr txBox="1"/>
          <p:nvPr/>
        </p:nvSpPr>
        <p:spPr>
          <a:xfrm>
            <a:off x="686042" y="5662536"/>
            <a:ext cx="5427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/>
              <a:t>Quelle: </a:t>
            </a:r>
            <a:r>
              <a:rPr lang="de-DE" sz="1400" dirty="0">
                <a:latin typeface="LMRoman8-Regular"/>
              </a:rPr>
              <a:t>[5]: Charlie Tsai. </a:t>
            </a:r>
            <a:r>
              <a:rPr lang="en-US" sz="1400" dirty="0">
                <a:latin typeface="LMRoman8-Regular"/>
              </a:rPr>
              <a:t>Recognizing Handwritten Japanese Characters </a:t>
            </a:r>
          </a:p>
          <a:p>
            <a:r>
              <a:rPr lang="en-US" sz="1400" dirty="0">
                <a:latin typeface="LMRoman8-Regular"/>
              </a:rPr>
              <a:t>Using Deep Convolutional Neural Networks, S.1</a:t>
            </a:r>
            <a:endParaRPr lang="de-DE" sz="1400" dirty="0">
              <a:latin typeface="LMRoman8-Regular"/>
            </a:endParaRPr>
          </a:p>
        </p:txBody>
      </p:sp>
    </p:spTree>
    <p:extLst>
      <p:ext uri="{BB962C8B-B14F-4D97-AF65-F5344CB8AC3E}">
        <p14:creationId xmlns:p14="http://schemas.microsoft.com/office/powerpoint/2010/main" val="153625553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683</Words>
  <Application>Microsoft Office PowerPoint</Application>
  <PresentationFormat>Breitbild</PresentationFormat>
  <Paragraphs>133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LMRoman8-Regular</vt:lpstr>
      <vt:lpstr>Arial</vt:lpstr>
      <vt:lpstr>Trebuchet MS</vt:lpstr>
      <vt:lpstr>Wingdings 3</vt:lpstr>
      <vt:lpstr>Facette</vt:lpstr>
      <vt:lpstr>Erkennung japanischer Schriftzeichen mittels Maschinellen Lernens</vt:lpstr>
      <vt:lpstr>Inhaltsverzeichnis</vt:lpstr>
      <vt:lpstr>Aufwärmübung: Zeichen lernen -  Einige Beispiele für Schriftzeichen</vt:lpstr>
      <vt:lpstr>Japanische Sprache und Schriftsystem</vt:lpstr>
      <vt:lpstr>Japanisches Schriftsystem</vt:lpstr>
      <vt:lpstr>Japanisches Schriftsystem: Hiragana</vt:lpstr>
      <vt:lpstr>Was ist hängen geblieben?</vt:lpstr>
      <vt:lpstr>Grundlage des Projekts</vt:lpstr>
      <vt:lpstr>Datengrundlage</vt:lpstr>
      <vt:lpstr>Datengrundlage</vt:lpstr>
      <vt:lpstr>Eingesetzte Modelle und Ergebnisse</vt:lpstr>
      <vt:lpstr>Eingesetzte Modelle und Ergebnisse</vt:lpstr>
      <vt:lpstr>Eingesetzte Modelle und Ergebnisse</vt:lpstr>
      <vt:lpstr>Eingesetzte Modelle und Ergebnisse</vt:lpstr>
      <vt:lpstr>Eingesetzte Modelle und Ergebnisse</vt:lpstr>
      <vt:lpstr>Einsatzszenarien</vt:lpstr>
      <vt:lpstr>Einsatzszenarien</vt:lpstr>
      <vt:lpstr>Fazit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Erkennung japanischer Schriftzeichen mittels Maschinellen Lernens</dc:title>
  <dc:creator>Sebastian Schmidt</dc:creator>
  <cp:lastModifiedBy>Sebastian Schmidt</cp:lastModifiedBy>
  <cp:revision>24</cp:revision>
  <dcterms:created xsi:type="dcterms:W3CDTF">2022-02-17T10:11:38Z</dcterms:created>
  <dcterms:modified xsi:type="dcterms:W3CDTF">2022-02-17T12:37:39Z</dcterms:modified>
</cp:coreProperties>
</file>

<file path=docProps/thumbnail.jpeg>
</file>